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8" r:id="rId6"/>
    <p:sldId id="306" r:id="rId7"/>
    <p:sldId id="265" r:id="rId8"/>
    <p:sldId id="304" r:id="rId9"/>
    <p:sldId id="30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4" r:id="rId20"/>
    <p:sldId id="277" r:id="rId21"/>
    <p:sldId id="278" r:id="rId22"/>
    <p:sldId id="263" r:id="rId23"/>
    <p:sldId id="279" r:id="rId24"/>
    <p:sldId id="280" r:id="rId25"/>
    <p:sldId id="260" r:id="rId26"/>
    <p:sldId id="261" r:id="rId27"/>
    <p:sldId id="281" r:id="rId28"/>
    <p:sldId id="282" r:id="rId29"/>
    <p:sldId id="283" r:id="rId30"/>
    <p:sldId id="284" r:id="rId31"/>
    <p:sldId id="285" r:id="rId32"/>
    <p:sldId id="266" r:id="rId33"/>
    <p:sldId id="286" r:id="rId34"/>
    <p:sldId id="262" r:id="rId35"/>
    <p:sldId id="287" r:id="rId36"/>
    <p:sldId id="288" r:id="rId37"/>
    <p:sldId id="308" r:id="rId38"/>
    <p:sldId id="289" r:id="rId39"/>
    <p:sldId id="309" r:id="rId40"/>
    <p:sldId id="290" r:id="rId41"/>
    <p:sldId id="291" r:id="rId42"/>
    <p:sldId id="292" r:id="rId43"/>
    <p:sldId id="293" r:id="rId44"/>
    <p:sldId id="294" r:id="rId45"/>
    <p:sldId id="310" r:id="rId46"/>
    <p:sldId id="295" r:id="rId47"/>
    <p:sldId id="296" r:id="rId48"/>
    <p:sldId id="297" r:id="rId49"/>
    <p:sldId id="307" r:id="rId50"/>
    <p:sldId id="298" r:id="rId51"/>
    <p:sldId id="299" r:id="rId52"/>
    <p:sldId id="300" r:id="rId53"/>
    <p:sldId id="301" r:id="rId54"/>
    <p:sldId id="302" r:id="rId55"/>
    <p:sldId id="311" r:id="rId56"/>
    <p:sldId id="312" r:id="rId57"/>
    <p:sldId id="30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370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05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95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156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63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57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7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286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690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77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07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73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51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65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4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69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82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6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AAF0D-ECAE-4895-9FA8-D1D3D9BAD499}" type="datetimeFigureOut">
              <a:rPr lang="en-IN" smtClean="0"/>
              <a:t>03-06-2021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0C687-EACA-496D-8BFE-C3C6DE9BC5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12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A971-59BA-48D0-A6B9-A67BCB4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955" y="531844"/>
            <a:ext cx="9461506" cy="2547258"/>
          </a:xfrm>
        </p:spPr>
        <p:txBody>
          <a:bodyPr>
            <a:normAutofit/>
          </a:bodyPr>
          <a:lstStyle/>
          <a:p>
            <a:r>
              <a:rPr lang="en-US" sz="6000" dirty="0"/>
              <a:t>THYROID AND </a:t>
            </a:r>
            <a:br>
              <a:rPr lang="en-US" sz="6000" dirty="0"/>
            </a:br>
            <a:r>
              <a:rPr lang="en-US" sz="6000" dirty="0"/>
              <a:t>ANTI-THYROID DRUGS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8D816-D101-49B4-9B15-5D451A79A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7"/>
            <a:ext cx="9001462" cy="238759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BY</a:t>
            </a:r>
          </a:p>
          <a:p>
            <a:r>
              <a:rPr lang="en-US" sz="2800" dirty="0"/>
              <a:t>DR.G.AARTHIPRIYANKA</a:t>
            </a:r>
          </a:p>
          <a:p>
            <a:r>
              <a:rPr lang="en-US" sz="2800" dirty="0"/>
              <a:t>POST GRADUATE</a:t>
            </a:r>
          </a:p>
          <a:p>
            <a:r>
              <a:rPr lang="en-US" sz="2800" dirty="0"/>
              <a:t>DEPARTMENT OF PHARMACOLOGY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9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E0BB-A164-4D68-A97D-37E3461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698E-0B91-4345-90DE-9C9F374C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The iodine is necessary for the synthesis of T3 &amp; T4 is&#10;derived from food or iodine supplement.&#10;Iodine uptake is an active...">
            <a:extLst>
              <a:ext uri="{FF2B5EF4-FFF2-40B4-BE49-F238E27FC236}">
                <a16:creationId xmlns:a16="http://schemas.microsoft.com/office/drawing/2014/main" id="{0EF4B22A-1AF4-4727-ADAE-B7D36ADE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1" y="235670"/>
            <a:ext cx="11302738" cy="608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2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1st step : Transport of the iodine into the gland by intrinsic&#10;follicle cell basement membrane protein called sodium&#10;iodin...">
            <a:extLst>
              <a:ext uri="{FF2B5EF4-FFF2-40B4-BE49-F238E27FC236}">
                <a16:creationId xmlns:a16="http://schemas.microsoft.com/office/drawing/2014/main" id="{E7A940D5-4682-44EA-9511-3569DACDB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" y="480767"/>
            <a:ext cx="6490260" cy="60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ratio of T4 to T3 within the thyroglobulin is 5:1&#10;so that most of the hormone released is thyroxine.&#10;Most of circulati...">
            <a:extLst>
              <a:ext uri="{FF2B5EF4-FFF2-40B4-BE49-F238E27FC236}">
                <a16:creationId xmlns:a16="http://schemas.microsoft.com/office/drawing/2014/main" id="{1A2A78D6-8D5A-41F4-9163-09FEC97C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75" y="480767"/>
            <a:ext cx="5416907" cy="6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7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4th step: Two molecules of DIT combine within the&#10;thyroglobulinto form L-thyroxine (T4)&#10;One molecule of MIT &amp; one molecule...">
            <a:extLst>
              <a:ext uri="{FF2B5EF4-FFF2-40B4-BE49-F238E27FC236}">
                <a16:creationId xmlns:a16="http://schemas.microsoft.com/office/drawing/2014/main" id="{E734625B-282A-42CA-A86C-55CDFC0D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99621"/>
            <a:ext cx="6447453" cy="59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ratio of T4 to T3 within the thyroglobulin is 5:1&#10;so that most of the hormone released is thyroxine.&#10;Most of circulati...">
            <a:extLst>
              <a:ext uri="{FF2B5EF4-FFF2-40B4-BE49-F238E27FC236}">
                <a16:creationId xmlns:a16="http://schemas.microsoft.com/office/drawing/2014/main" id="{B2455AFF-BFF8-44CE-BB1D-7EF16C9A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75" y="480767"/>
            <a:ext cx="5416907" cy="6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41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66671FA-BA91-4F9D-8E16-D95F48F0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" y="457200"/>
            <a:ext cx="108981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4DBD-35C2-43BF-89E2-311EBA06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AE79-A30E-470B-87AD-4776D2F94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Thyroid hormones are avidly bound to plasma&#10;proteins.&#10;Only 0.03-0.08% of T4 and 0.2-0.5% of T3 are in&#10;free form.&#10;Binding o...">
            <a:extLst>
              <a:ext uri="{FF2B5EF4-FFF2-40B4-BE49-F238E27FC236}">
                <a16:creationId xmlns:a16="http://schemas.microsoft.com/office/drawing/2014/main" id="{CB51581F-9B26-4A22-BDF0-834BF438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62" y="340151"/>
            <a:ext cx="10142625" cy="61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1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D28-CDB6-4DCD-A862-EE2C777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28F29-0380-414D-A812-7F563C21A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Primary pathway of peripheral metabolism is deiodination.&#10;Deiodination of T4 may occur by removal of iodine from&#10;the outer...">
            <a:extLst>
              <a:ext uri="{FF2B5EF4-FFF2-40B4-BE49-F238E27FC236}">
                <a16:creationId xmlns:a16="http://schemas.microsoft.com/office/drawing/2014/main" id="{B9BF3BC0-55EE-4AB9-9211-65F2CA26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80" y="518474"/>
            <a:ext cx="10187135" cy="58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0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A212-0DC2-4F2F-8975-4D1CD976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462BA-1736-42BA-A876-6C9CEFAF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Hypothalamic cells secrete thyrotropin releasing hormone&#10;(TRH) into the capillaries of the pituitary portal system. TRH&#10;st...">
            <a:extLst>
              <a:ext uri="{FF2B5EF4-FFF2-40B4-BE49-F238E27FC236}">
                <a16:creationId xmlns:a16="http://schemas.microsoft.com/office/drawing/2014/main" id="{F76CD6B8-B383-42A1-B729-BDFD2C90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2" y="609600"/>
            <a:ext cx="10343113" cy="56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7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66B8-92AA-4C18-A5FD-F2A50C2C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1B52-4922-4654-97CD-2E762229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The thyroid gland also regulates its uptake of iodide &amp;&#10;thyroid hormone synthesis by intrathyroidal&#10;mechanism that are ind...">
            <a:extLst>
              <a:ext uri="{FF2B5EF4-FFF2-40B4-BE49-F238E27FC236}">
                <a16:creationId xmlns:a16="http://schemas.microsoft.com/office/drawing/2014/main" id="{A214E75E-63CD-4A09-B913-9F943B6C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2" y="301659"/>
            <a:ext cx="10472563" cy="61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E9F5-678D-4C24-94F0-6FB2D89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CA62-B1DE-43FC-A8A8-2988F22FA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T3 is 10 times more potent than T4 and since T4 is&#10;converted to T3 in target cells( theliver &amp; kidneys),&#10;most of the effec...">
            <a:extLst>
              <a:ext uri="{FF2B5EF4-FFF2-40B4-BE49-F238E27FC236}">
                <a16:creationId xmlns:a16="http://schemas.microsoft.com/office/drawing/2014/main" id="{F986270D-C8A6-4447-9FBE-C0E75533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8" y="282804"/>
            <a:ext cx="10859678" cy="633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9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A1BE4601-422D-4C50-9828-D7BE8667D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 bwMode="auto">
          <a:xfrm>
            <a:off x="7203764" y="184312"/>
            <a:ext cx="4919105" cy="61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ee the source image">
            <a:extLst>
              <a:ext uri="{FF2B5EF4-FFF2-40B4-BE49-F238E27FC236}">
                <a16:creationId xmlns:a16="http://schemas.microsoft.com/office/drawing/2014/main" id="{DACB8260-CDB8-417A-B1AE-BBF86450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1" y="184312"/>
            <a:ext cx="7204809" cy="61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9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3C15-4056-4C31-BE1C-F7B56917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THYROID </a:t>
            </a:r>
            <a:endParaRPr lang="en-IN" sz="48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7DD5847-2C30-42BD-B332-5C48FD6850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83" y="1849794"/>
            <a:ext cx="7817427" cy="43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0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7426-5640-4AC1-B607-812E2ABA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7681-069D-4F6C-A31C-E7570A3C2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The proteins synthesized differ depending on the&#10;tissue involved. These proteins include Na+/K+&#10;ATPase, specific contracti...">
            <a:extLst>
              <a:ext uri="{FF2B5EF4-FFF2-40B4-BE49-F238E27FC236}">
                <a16:creationId xmlns:a16="http://schemas.microsoft.com/office/drawing/2014/main" id="{432090B1-4994-40CA-A0E6-BB431BE0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9" y="609601"/>
            <a:ext cx="10718276" cy="59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9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DEEB-E0DA-43DF-BB99-35D39FD8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E03E-BC26-4FD4-948F-0FE9D160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Includes normal growth &amp; development of the nervous,&#10;skeletal &amp; reproductive systems .&#10;Controls metabolism of fat, CHO, pr...">
            <a:extLst>
              <a:ext uri="{FF2B5EF4-FFF2-40B4-BE49-F238E27FC236}">
                <a16:creationId xmlns:a16="http://schemas.microsoft.com/office/drawing/2014/main" id="{F0ABC4BB-E615-4450-B3D2-7E9085CD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8" y="414779"/>
            <a:ext cx="10505207" cy="60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1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 Elders &gt;60yrs&#10; suspected cardiac disease&#10; areas of autonomous thyroid function.&#10; increased by 25 μg/d every 6 weeks u...">
            <a:extLst>
              <a:ext uri="{FF2B5EF4-FFF2-40B4-BE49-F238E27FC236}">
                <a16:creationId xmlns:a16="http://schemas.microsoft.com/office/drawing/2014/main" id="{97869C4C-CA0C-4C8D-8E83-F30641AEF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" b="60962"/>
          <a:stretch/>
        </p:blipFill>
        <p:spPr bwMode="auto">
          <a:xfrm>
            <a:off x="0" y="0"/>
            <a:ext cx="6076950" cy="38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 Elders &gt;60yrs&#10; suspected cardiac disease&#10; areas of autonomous thyroid function.&#10; increased by 25 μg/d every 6 weeks u...">
            <a:extLst>
              <a:ext uri="{FF2B5EF4-FFF2-40B4-BE49-F238E27FC236}">
                <a16:creationId xmlns:a16="http://schemas.microsoft.com/office/drawing/2014/main" id="{B933F7B0-4519-4C2B-9A11-B788E09BE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1" b="30010"/>
          <a:stretch/>
        </p:blipFill>
        <p:spPr bwMode="auto">
          <a:xfrm>
            <a:off x="5904420" y="0"/>
            <a:ext cx="6287580" cy="38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 Elders &gt;60yrs&#10; suspected cardiac disease&#10; areas of autonomous thyroid function.&#10; increased by 25 μg/d every 6 weeks u...">
            <a:extLst>
              <a:ext uri="{FF2B5EF4-FFF2-40B4-BE49-F238E27FC236}">
                <a16:creationId xmlns:a16="http://schemas.microsoft.com/office/drawing/2014/main" id="{86974D70-EED9-4D2E-BD0E-248A5FC41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3"/>
          <a:stretch/>
        </p:blipFill>
        <p:spPr bwMode="auto">
          <a:xfrm>
            <a:off x="0" y="3751867"/>
            <a:ext cx="12192000" cy="31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1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C2D-9FC4-47B3-BAE3-BC1C420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9DE8-347A-4050-9FB4-24C93703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All of the naturally occurring T4 &amp; T3 exist in Levo&#10;form (L-isomers), the Dextro form of Thyroxine has&#10;only 4% of the bio...">
            <a:extLst>
              <a:ext uri="{FF2B5EF4-FFF2-40B4-BE49-F238E27FC236}">
                <a16:creationId xmlns:a16="http://schemas.microsoft.com/office/drawing/2014/main" id="{CEC8C08B-BB07-45ED-BB68-44C6615A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0" y="609600"/>
            <a:ext cx="10680569" cy="56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9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AE5F-59C6-4108-BFC4-5BB8442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3EB9-B5CE-4993-AC0D-499DF8D1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Metabolized mainly in liver&#10;Hepatic CYP3A4 induction reduces the plasma&#10;concentration of the drug.&#10;eg phenytoin, carbamaze...">
            <a:extLst>
              <a:ext uri="{FF2B5EF4-FFF2-40B4-BE49-F238E27FC236}">
                <a16:creationId xmlns:a16="http://schemas.microsoft.com/office/drawing/2014/main" id="{64294282-0E66-4303-9DC5-763983C5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5" y="313442"/>
            <a:ext cx="10906812" cy="62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8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C7C1-EBF1-43F9-9334-F9A78791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2232"/>
            <a:ext cx="10353761" cy="961534"/>
          </a:xfrm>
        </p:spPr>
        <p:txBody>
          <a:bodyPr/>
          <a:lstStyle/>
          <a:p>
            <a:r>
              <a:rPr lang="en-US" dirty="0"/>
              <a:t>DIFFERENTIATION</a:t>
            </a:r>
            <a:endParaRPr lang="en-IN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F6DBEF8-4244-4834-9049-32FDB7E66D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/>
          <a:stretch/>
        </p:blipFill>
        <p:spPr bwMode="auto">
          <a:xfrm>
            <a:off x="727786" y="1357460"/>
            <a:ext cx="10898155" cy="50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53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24E5F0A8-8414-441B-B9F2-2E8332E7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1" y="0"/>
            <a:ext cx="888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2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185-06EE-4553-844A-41173814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488B-9ECE-4857-8D92-A65DC5AC6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Excreted partially in bile and in urine.&#10;Due to it’s strong binding with plasma protein it&#10;protects the drug from metaboli...">
            <a:extLst>
              <a:ext uri="{FF2B5EF4-FFF2-40B4-BE49-F238E27FC236}">
                <a16:creationId xmlns:a16="http://schemas.microsoft.com/office/drawing/2014/main" id="{A7A14DC6-54D4-411F-99DB-3AAF6C890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5" y="312351"/>
            <a:ext cx="10755984" cy="613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3082AF19-D261-42A6-9A76-882A301F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145" y="3672981"/>
            <a:ext cx="1802477" cy="263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8B130DC-C4DF-416B-9FE6-AC525EA8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26" y="1099936"/>
            <a:ext cx="3787217" cy="17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23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0C39-9FF7-49D9-B107-FC236715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3A87B-6C3F-4162-8949-935D2BA58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Thyroid hormone replacement therapy in hypothyroid&#10;state, to replenish thyroid hormone lost due to illness&#10;eg .&#10;Autoimmune...">
            <a:extLst>
              <a:ext uri="{FF2B5EF4-FFF2-40B4-BE49-F238E27FC236}">
                <a16:creationId xmlns:a16="http://schemas.microsoft.com/office/drawing/2014/main" id="{64A5E10E-2C28-4BE8-B197-A73D18B7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6" y="386499"/>
            <a:ext cx="10652288" cy="613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0390A796-2926-4801-8106-86EFEFA3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98" y="334652"/>
            <a:ext cx="4036462" cy="30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84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3EA4-9D83-424E-AD9E-D61324A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E5BF-CAEA-42E5-A379-7BE9CBC5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Liothyronine (T3 ) has faster onset but shorter duration&#10;of action.&#10;It is costlier than levothyroxine&#10;Used only in acute e...">
            <a:extLst>
              <a:ext uri="{FF2B5EF4-FFF2-40B4-BE49-F238E27FC236}">
                <a16:creationId xmlns:a16="http://schemas.microsoft.com/office/drawing/2014/main" id="{C0EA9309-610F-46C3-9AF6-610561F7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1" y="263951"/>
            <a:ext cx="11255604" cy="62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11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EB09-4524-4AB4-B978-C68706B8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GLAND &amp;   ABNORMAL THYROID         GLAND</a:t>
            </a:r>
            <a:endParaRPr lang="en-IN" dirty="0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0340A9EB-5582-49B6-9F44-8E09618DB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0" y="2017336"/>
            <a:ext cx="10268315" cy="43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36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A14C-860F-4D20-A89E-00A14172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AA00-8D8B-4440-84E5-3FF41CE99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These are drugs used to lower the functional capacity&#10;of the hyperactive thyroid gland.&#10;Thyrotoxicosis is due to excessive...">
            <a:extLst>
              <a:ext uri="{FF2B5EF4-FFF2-40B4-BE49-F238E27FC236}">
                <a16:creationId xmlns:a16="http://schemas.microsoft.com/office/drawing/2014/main" id="{7B9594A3-44B5-401F-94E2-B055F191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" y="339365"/>
            <a:ext cx="10953946" cy="60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40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6ABC-8CF5-4905-BFF4-4A36037D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B8EA-13F4-459C-9A11-756A166E0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Thioamide derivatives&#10;Carbimazole&#10;Methimazole&#10;Propylthiouracil&#10;Inhibitor of hormone&#10;release&#10;Iodine&#10;Iodides of Na, k&#10;Organi...">
            <a:extLst>
              <a:ext uri="{FF2B5EF4-FFF2-40B4-BE49-F238E27FC236}">
                <a16:creationId xmlns:a16="http://schemas.microsoft.com/office/drawing/2014/main" id="{0179A786-9967-4725-99D5-10954A2F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23" y="368431"/>
            <a:ext cx="10935092" cy="61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0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8383F6-E2C3-476F-BCDC-2D4CA8F40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10349" r="3597" b="9352"/>
          <a:stretch/>
        </p:blipFill>
        <p:spPr bwMode="auto">
          <a:xfrm>
            <a:off x="1665402" y="233313"/>
            <a:ext cx="8861196" cy="63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63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8EA2-A0D9-4B2A-8A03-9EAB9405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FD50-F594-44E6-8F48-C9A14E48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Methimazole (carbimazole)&#10;Propyl thiouracil (PTU)&#10; These 2 are the major drugs used in the treatment of&#10;thyrotoxicosis (C...">
            <a:extLst>
              <a:ext uri="{FF2B5EF4-FFF2-40B4-BE49-F238E27FC236}">
                <a16:creationId xmlns:a16="http://schemas.microsoft.com/office/drawing/2014/main" id="{33E559B8-B907-4229-A3EC-85AEBDBC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7" y="405353"/>
            <a:ext cx="11067068" cy="60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7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C92A7D2-162F-4679-87A1-17FB723C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3" y="0"/>
            <a:ext cx="959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14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6AA5-AE1F-4991-93B8-A8B7D15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437B-AA8C-437E-BFBD-51272951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- More potent given in a single daily dose&#10;-Completely absorbed &amp; readily accumulated in thyroid&#10;gland&#10;-Excreted in urine ...">
            <a:extLst>
              <a:ext uri="{FF2B5EF4-FFF2-40B4-BE49-F238E27FC236}">
                <a16:creationId xmlns:a16="http://schemas.microsoft.com/office/drawing/2014/main" id="{B9F6CBE2-4B5E-4ED8-B544-6AE8CFA6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47" y="490194"/>
            <a:ext cx="11019934" cy="60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34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393F-75D1-45C6-8231-703E0008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7AC6-2DFA-4999-8805-7009B8D01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Dose is 10 times that of Carbimazole given every 6-8 hrs.&#10;Rapidly absorbed with a bioavailability of 50-80 %&#10;Excreted in u...">
            <a:extLst>
              <a:ext uri="{FF2B5EF4-FFF2-40B4-BE49-F238E27FC236}">
                <a16:creationId xmlns:a16="http://schemas.microsoft.com/office/drawing/2014/main" id="{DE8A2316-0C39-4622-A9FC-8979249C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" y="301658"/>
            <a:ext cx="11321592" cy="62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5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66671FA-BA91-4F9D-8E16-D95F48F0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" y="457200"/>
            <a:ext cx="108981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2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FC9B-8B7D-4781-9B27-90E77475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F2F2-5857-4A86-8C86-C321EA6B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These drugs controls thyrotoxicosis in both graves disease&#10;and toxic nodular goiter.&#10;Clinical improvement starts after 1-2...">
            <a:extLst>
              <a:ext uri="{FF2B5EF4-FFF2-40B4-BE49-F238E27FC236}">
                <a16:creationId xmlns:a16="http://schemas.microsoft.com/office/drawing/2014/main" id="{85A95908-6EBB-47C5-911C-EAFF6469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95" y="395926"/>
            <a:ext cx="10353760" cy="5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43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77DD47F1-E089-4599-91DD-6FB7C0836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9" t="5272" r="10722" b="4013"/>
          <a:stretch/>
        </p:blipFill>
        <p:spPr bwMode="auto">
          <a:xfrm>
            <a:off x="6949442" y="406399"/>
            <a:ext cx="4500880" cy="5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ee the source image">
            <a:extLst>
              <a:ext uri="{FF2B5EF4-FFF2-40B4-BE49-F238E27FC236}">
                <a16:creationId xmlns:a16="http://schemas.microsoft.com/office/drawing/2014/main" id="{46C5A221-F134-4B9F-9C01-C27AFD09F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21185" r="22060" b="15407"/>
          <a:stretch/>
        </p:blipFill>
        <p:spPr bwMode="auto">
          <a:xfrm>
            <a:off x="528319" y="538478"/>
            <a:ext cx="5913121" cy="57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8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3418-24F3-4737-A8B2-99E764D3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THYROID GLAND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9618-C43C-41F6-AD2D-BE525E54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78DCDB18-9731-422D-8FB8-9C637FA2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000"/>
            <a:ext cx="10434856" cy="43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97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05FB-FE18-44EB-A2C7-A4B9B7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7407-C188-4A88-806C-4A5E3664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Occur in 3-12% of treated patients.&#10;Most reactions occur early. The most common adverse&#10;effect is maculopapular pruritic r...">
            <a:extLst>
              <a:ext uri="{FF2B5EF4-FFF2-40B4-BE49-F238E27FC236}">
                <a16:creationId xmlns:a16="http://schemas.microsoft.com/office/drawing/2014/main" id="{FC0437C7-4624-42DE-88E6-7997EF33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2" y="282804"/>
            <a:ext cx="10425429" cy="616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07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57CF-F217-4766-96F0-BB4615F7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B1AB5-E641-4BB5-A975-AAFD8867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6" name="Picture 6" descr="Iodide salts inhibit organification (iodination of tyrosine)&#10;and thyroid hormone release.&#10;These salts also decrease the si...">
            <a:extLst>
              <a:ext uri="{FF2B5EF4-FFF2-40B4-BE49-F238E27FC236}">
                <a16:creationId xmlns:a16="http://schemas.microsoft.com/office/drawing/2014/main" id="{75762C95-AE82-4511-B183-C6D3778E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9" y="443845"/>
            <a:ext cx="10991654" cy="597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05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1717-91D4-4F13-9162-CFDB4F5B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EA407-0DBD-4E90-BDF7-36643670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Iodide salts are used in thyroid storm(severe&#10;thyrotoxicosis) &amp; to prepare the patient for surgical&#10;resections of the hype...">
            <a:extLst>
              <a:ext uri="{FF2B5EF4-FFF2-40B4-BE49-F238E27FC236}">
                <a16:creationId xmlns:a16="http://schemas.microsoft.com/office/drawing/2014/main" id="{D8A37365-E673-4FCA-AEEB-A719CF7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471341"/>
            <a:ext cx="10727703" cy="59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90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0F48-B1B6-4DBC-8A4F-5A0425AF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8EB5-92A0-4B75-AA92-55A92C06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Acute adverse effects&#10;occurs in individuals who&#10;are sensitive to iodine.&#10;Manifestations are&#10;Swelling of lips,eyelids,&#10;Angi...">
            <a:extLst>
              <a:ext uri="{FF2B5EF4-FFF2-40B4-BE49-F238E27FC236}">
                <a16:creationId xmlns:a16="http://schemas.microsoft.com/office/drawing/2014/main" id="{849D6B9E-1E8A-4D5C-B66D-531E641C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443060"/>
            <a:ext cx="10577479" cy="608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16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7A6B-FCCC-4307-BABC-755BA5DC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EC7D-459B-4CE6-8A98-6B6217461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It suppresses the conversion of T4 to T3 via 5’ deiodinase&#10;in the liver, kidney and other peripheral tissues.&#10;Ipodate has ...">
            <a:extLst>
              <a:ext uri="{FF2B5EF4-FFF2-40B4-BE49-F238E27FC236}">
                <a16:creationId xmlns:a16="http://schemas.microsoft.com/office/drawing/2014/main" id="{72BE73EA-3AEE-40BA-8589-4CE984819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47" y="179109"/>
            <a:ext cx="11151910" cy="641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90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66671FA-BA91-4F9D-8E16-D95F48F0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" y="457200"/>
            <a:ext cx="108981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0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B4A-71B6-4FF2-8DBB-ADC991B6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BC09-B072-42F6-8DA2-3CD57315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Radioactive iodine is administered as sodium salt of 131I&#10;dissolved in water and taken orally.&#10;131I emits x ray as well as...">
            <a:extLst>
              <a:ext uri="{FF2B5EF4-FFF2-40B4-BE49-F238E27FC236}">
                <a16:creationId xmlns:a16="http://schemas.microsoft.com/office/drawing/2014/main" id="{6C4DF84E-1E21-4C11-A1F3-F49EC397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2" y="353506"/>
            <a:ext cx="10585685" cy="589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See the source image">
            <a:extLst>
              <a:ext uri="{FF2B5EF4-FFF2-40B4-BE49-F238E27FC236}">
                <a16:creationId xmlns:a16="http://schemas.microsoft.com/office/drawing/2014/main" id="{BD7456F7-B8B3-4563-BA7F-7E686FEB6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9" t="3333" r="30088" b="6104"/>
          <a:stretch/>
        </p:blipFill>
        <p:spPr bwMode="auto">
          <a:xfrm>
            <a:off x="10007600" y="678626"/>
            <a:ext cx="2286000" cy="524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28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BAD3-BC4A-4520-BC59-506E6223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A804-91E9-4599-AC37-15FD706C7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 descr="Most common indication is hyperthyroidism due to&#10;Graves’ disease or Toxic nodular goitre.&#10;Avg therapeutic dose is 3-6 mill...">
            <a:extLst>
              <a:ext uri="{FF2B5EF4-FFF2-40B4-BE49-F238E27FC236}">
                <a16:creationId xmlns:a16="http://schemas.microsoft.com/office/drawing/2014/main" id="{166C7345-7C9F-489E-9FB8-6520E974E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4" y="348792"/>
            <a:ext cx="10353761" cy="61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76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0625-8642-4D2C-A531-85A45F9E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46DF-0772-4A2C-B8D8-AA9C1039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Certain monovalent anions inhibit iodide trapping by NIS&#10;into thyroid because of similar hydrates ionic size.&#10;T4 ,T3 synth...">
            <a:extLst>
              <a:ext uri="{FF2B5EF4-FFF2-40B4-BE49-F238E27FC236}">
                <a16:creationId xmlns:a16="http://schemas.microsoft.com/office/drawing/2014/main" id="{9EAC4004-8682-4E38-80D4-A80EC753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5" y="609601"/>
            <a:ext cx="11048214" cy="589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6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4B54-206A-43C3-8712-DAD55DEC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DBE8-11E0-46C0-B370-CBB6F962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BBF9E57-8FB6-4DFA-BC3C-F1AB2D1A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73224"/>
            <a:ext cx="10525535" cy="59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1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D3D5-AABD-4FAC-8A02-9EF0304B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03F19-1BF9-4615-AD17-1A2D7CDC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7AC806-6AC6-4F6A-B4B9-C0876867E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5" y="443061"/>
            <a:ext cx="10689996" cy="59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98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232-74A2-4D0B-93A1-B6A750A0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7EDD-84A7-4EE6-8EBA-DC1C7293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Propranolol is used to rapidly alleviate manifestations&#10;of thyrotoxicosis that are due to sympathetic&#10;overactivity&#10;eg: Pal...">
            <a:extLst>
              <a:ext uri="{FF2B5EF4-FFF2-40B4-BE49-F238E27FC236}">
                <a16:creationId xmlns:a16="http://schemas.microsoft.com/office/drawing/2014/main" id="{8F28AFF4-53F0-4DBA-8CE4-0B7DFBED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6816"/>
            <a:ext cx="10783648" cy="62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66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11FF-6C94-47CF-839A-0DA6AD9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214D-C89F-4060-8D06-A38865CC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β-blockers are used in hyperthyroidism in following&#10;situations:&#10;a) while awaitng response to&#10;propylthiouracil/carbimazole&#10;...">
            <a:extLst>
              <a:ext uri="{FF2B5EF4-FFF2-40B4-BE49-F238E27FC236}">
                <a16:creationId xmlns:a16="http://schemas.microsoft.com/office/drawing/2014/main" id="{798D24B4-937B-43D0-BC89-A9B99B1B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2" y="433633"/>
            <a:ext cx="10665463" cy="60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RADIOACTIVE IODINE">
            <a:extLst>
              <a:ext uri="{FF2B5EF4-FFF2-40B4-BE49-F238E27FC236}">
                <a16:creationId xmlns:a16="http://schemas.microsoft.com/office/drawing/2014/main" id="{A821EC65-9B8D-4F55-8914-84FE2D51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0" y="3943632"/>
            <a:ext cx="2805430" cy="24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696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B2EF-26B6-454F-9C39-3E075DF8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3224C-1450-482F-81E3-8E3F04BB7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Thyroid &amp; antithyroid drugs">
            <a:extLst>
              <a:ext uri="{FF2B5EF4-FFF2-40B4-BE49-F238E27FC236}">
                <a16:creationId xmlns:a16="http://schemas.microsoft.com/office/drawing/2014/main" id="{EB2F7314-1074-4BF4-9471-3D54DE5C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402996"/>
            <a:ext cx="10681173" cy="60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8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8C50-C8A5-423D-A87C-24B56301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 descr="Thyroid &amp; antithyroid drugs">
            <a:extLst>
              <a:ext uri="{FF2B5EF4-FFF2-40B4-BE49-F238E27FC236}">
                <a16:creationId xmlns:a16="http://schemas.microsoft.com/office/drawing/2014/main" id="{044AAB4C-05F3-485D-BD1B-04763151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7" y="335280"/>
            <a:ext cx="9619723" cy="58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165F82C-71CB-4D14-AD89-55BAC0A34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t="10812" r="29201" b="10811"/>
          <a:stretch/>
        </p:blipFill>
        <p:spPr bwMode="auto">
          <a:xfrm>
            <a:off x="9672435" y="431290"/>
            <a:ext cx="2101207" cy="333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59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30A-7527-4972-A040-3477A879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8130-9F2B-4049-AFD6-88B1CF60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 descr="Thyroid &amp; antithyroid drugs">
            <a:extLst>
              <a:ext uri="{FF2B5EF4-FFF2-40B4-BE49-F238E27FC236}">
                <a16:creationId xmlns:a16="http://schemas.microsoft.com/office/drawing/2014/main" id="{A558AC31-593C-46E8-8E4C-05FCC8DE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609600"/>
            <a:ext cx="10624613" cy="58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752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66671FA-BA91-4F9D-8E16-D95F48F0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" y="457200"/>
            <a:ext cx="108981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71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24F0B70C-6592-46E6-9828-67EB3D9FE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2" r="29348"/>
          <a:stretch/>
        </p:blipFill>
        <p:spPr bwMode="auto">
          <a:xfrm>
            <a:off x="426719" y="337936"/>
            <a:ext cx="3505197" cy="58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e the source image">
            <a:extLst>
              <a:ext uri="{FF2B5EF4-FFF2-40B4-BE49-F238E27FC236}">
                <a16:creationId xmlns:a16="http://schemas.microsoft.com/office/drawing/2014/main" id="{3A91C3AE-5B00-4E34-B45C-10E8F33DE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6" t="23418" r="29941" b="15407"/>
          <a:stretch/>
        </p:blipFill>
        <p:spPr bwMode="auto">
          <a:xfrm>
            <a:off x="4104638" y="337936"/>
            <a:ext cx="3738881" cy="58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AB4405A8-10CB-4DEA-BF2F-9B613710D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9" t="5272" r="10722" b="4013"/>
          <a:stretch/>
        </p:blipFill>
        <p:spPr bwMode="auto">
          <a:xfrm>
            <a:off x="8016240" y="337936"/>
            <a:ext cx="3931920" cy="58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92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Inscription On Sandy Sea Beach Stock Photo - Image of grateful,  concept: 108460808">
            <a:extLst>
              <a:ext uri="{FF2B5EF4-FFF2-40B4-BE49-F238E27FC236}">
                <a16:creationId xmlns:a16="http://schemas.microsoft.com/office/drawing/2014/main" id="{9ED51731-7870-480E-9427-97953F0DCC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7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F183-00E6-4A52-B0B4-1AA2F4D5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674B-2D3D-48A6-B3ED-00AE740D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Image result for THYROID HORMONE">
            <a:extLst>
              <a:ext uri="{FF2B5EF4-FFF2-40B4-BE49-F238E27FC236}">
                <a16:creationId xmlns:a16="http://schemas.microsoft.com/office/drawing/2014/main" id="{44187006-B860-4604-81BA-0B75B4E6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" y="503853"/>
            <a:ext cx="10907486" cy="58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32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4F9F-D8B7-4307-95BB-097E5F38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77B7-0CD9-40B9-8A0E-F08EF7F6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3EE3C8-ACD1-41D1-A3A6-D36A97D0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9" y="188536"/>
            <a:ext cx="10953946" cy="63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2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C86D782-A4D8-4D2E-96BC-3362C7A6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1" y="0"/>
            <a:ext cx="5735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etinism">
            <a:extLst>
              <a:ext uri="{FF2B5EF4-FFF2-40B4-BE49-F238E27FC236}">
                <a16:creationId xmlns:a16="http://schemas.microsoft.com/office/drawing/2014/main" id="{A708B9EF-8E25-4259-A4B4-41B96B3E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430"/>
            <a:ext cx="5977812" cy="282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retinism">
            <a:extLst>
              <a:ext uri="{FF2B5EF4-FFF2-40B4-BE49-F238E27FC236}">
                <a16:creationId xmlns:a16="http://schemas.microsoft.com/office/drawing/2014/main" id="{4483DB37-9939-4B39-B05E-A6C6B6AA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04" y="3135086"/>
            <a:ext cx="5597782" cy="372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2754-CCEC-48AD-9DA0-23C9AEBD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6" y="195944"/>
            <a:ext cx="10353761" cy="1326321"/>
          </a:xfrm>
        </p:spPr>
        <p:txBody>
          <a:bodyPr/>
          <a:lstStyle/>
          <a:p>
            <a:r>
              <a:rPr lang="en-US" dirty="0"/>
              <a:t>MYXOEDEMA</a:t>
            </a:r>
            <a:endParaRPr lang="en-IN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FCC63BB-A7A1-4CA2-B5A8-762A162376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59" y="1362270"/>
            <a:ext cx="4495158" cy="53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0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790</TotalTime>
  <Words>30</Words>
  <Application>Microsoft Office PowerPoint</Application>
  <PresentationFormat>Widescreen</PresentationFormat>
  <Paragraphs>10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Bookman Old Style</vt:lpstr>
      <vt:lpstr>Rockwell</vt:lpstr>
      <vt:lpstr>Damask</vt:lpstr>
      <vt:lpstr>THYROID AND  ANTI-THYROID DRUGS</vt:lpstr>
      <vt:lpstr>THYROID </vt:lpstr>
      <vt:lpstr>NORMAL GLAND &amp;   ABNORMAL THYROID         GLAND</vt:lpstr>
      <vt:lpstr>HOW TO CHECK THYROID GLAND</vt:lpstr>
      <vt:lpstr>PowerPoint Presentation</vt:lpstr>
      <vt:lpstr>PowerPoint Presentation</vt:lpstr>
      <vt:lpstr>PowerPoint Presentation</vt:lpstr>
      <vt:lpstr>PowerPoint Presentation</vt:lpstr>
      <vt:lpstr>MYXOEDEMA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THYROID AND  ANTI-THYROID DRUGS</dc:title>
  <dc:creator>Aravinth Rajendran</dc:creator>
  <cp:lastModifiedBy>Aravinth Rajendran</cp:lastModifiedBy>
  <cp:revision>27</cp:revision>
  <dcterms:created xsi:type="dcterms:W3CDTF">2021-06-02T05:52:59Z</dcterms:created>
  <dcterms:modified xsi:type="dcterms:W3CDTF">2021-06-03T07:49:15Z</dcterms:modified>
</cp:coreProperties>
</file>